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132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"/>
            <a:ext cx="851535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655078"/>
            <a:ext cx="4911329" cy="2831323"/>
          </a:xfrm>
        </p:spPr>
        <p:txBody>
          <a:bodyPr rtlCol="0" anchor="b">
            <a:noAutofit/>
          </a:bodyPr>
          <a:lstStyle>
            <a:lvl1pPr>
              <a:defRPr sz="4500"/>
            </a:lvl1pPr>
          </a:lstStyle>
          <a:p>
            <a:pPr rtl="0"/>
            <a:r>
              <a:rPr lang="es-ES" noProof="0"/>
              <a:t>HAGA CLIC PARA MODIFICAR EL TÍTULO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486401"/>
            <a:ext cx="4911329" cy="304801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/>
            </a:lvl1pPr>
          </a:lstStyle>
          <a:p>
            <a:pPr lvl="0" rtl="0"/>
            <a:r>
              <a:rPr lang="es-ES" noProof="0"/>
              <a:t>EL SITIO WEB VA AQUÍ</a:t>
            </a:r>
          </a:p>
        </p:txBody>
      </p:sp>
    </p:spTree>
    <p:extLst>
      <p:ext uri="{BB962C8B-B14F-4D97-AF65-F5344CB8AC3E}">
        <p14:creationId xmlns:p14="http://schemas.microsoft.com/office/powerpoint/2010/main" val="320349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85361"/>
            <a:ext cx="3868340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5361"/>
            <a:ext cx="3887391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/>
          <p:cNvSpPr>
            <a:spLocks noGrp="1"/>
          </p:cNvSpPr>
          <p:nvPr>
            <p:ph type="pic" sz="quarter" idx="14"/>
          </p:nvPr>
        </p:nvSpPr>
        <p:spPr>
          <a:xfrm>
            <a:off x="4843951" y="-13063"/>
            <a:ext cx="3738448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" name="Forma 223">
            <a:extLst>
              <a:ext uri="{FF2B5EF4-FFF2-40B4-BE49-F238E27FC236}">
                <a16:creationId xmlns:a16="http://schemas.microsoft.com/office/drawing/2014/main" id="{00159812-53E9-D848-9606-198A5B9858E2}"/>
              </a:ext>
            </a:extLst>
          </p:cNvPr>
          <p:cNvSpPr/>
          <p:nvPr/>
        </p:nvSpPr>
        <p:spPr>
          <a:xfrm>
            <a:off x="7868450" y="1562653"/>
            <a:ext cx="1171630" cy="1562173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125" noProof="0">
              <a:solidFill>
                <a:schemeClr val="bg2"/>
              </a:solidFill>
            </a:endParaRPr>
          </a:p>
        </p:txBody>
      </p:sp>
      <p:sp>
        <p:nvSpPr>
          <p:cNvPr id="8" name="Forma 224">
            <a:extLst>
              <a:ext uri="{FF2B5EF4-FFF2-40B4-BE49-F238E27FC236}">
                <a16:creationId xmlns:a16="http://schemas.microsoft.com/office/drawing/2014/main" id="{B6EC8FD8-5421-9645-9F0E-CBC6D7CF690B}"/>
              </a:ext>
            </a:extLst>
          </p:cNvPr>
          <p:cNvSpPr/>
          <p:nvPr/>
        </p:nvSpPr>
        <p:spPr>
          <a:xfrm>
            <a:off x="5358304" y="879573"/>
            <a:ext cx="497027" cy="662702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125" noProof="0">
              <a:solidFill>
                <a:schemeClr val="bg2"/>
              </a:solidFill>
            </a:endParaRPr>
          </a:p>
        </p:txBody>
      </p:sp>
      <p:sp>
        <p:nvSpPr>
          <p:cNvPr id="9" name="Forma 225">
            <a:extLst>
              <a:ext uri="{FF2B5EF4-FFF2-40B4-BE49-F238E27FC236}">
                <a16:creationId xmlns:a16="http://schemas.microsoft.com/office/drawing/2014/main" id="{FB52FD4B-1ED8-5C42-8013-FD61B2A3A2CB}"/>
              </a:ext>
            </a:extLst>
          </p:cNvPr>
          <p:cNvSpPr/>
          <p:nvPr/>
        </p:nvSpPr>
        <p:spPr>
          <a:xfrm>
            <a:off x="8616526" y="6383701"/>
            <a:ext cx="586019" cy="781358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125" noProof="0">
              <a:solidFill>
                <a:schemeClr val="bg2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553" y="786810"/>
            <a:ext cx="3006328" cy="1395208"/>
          </a:xfrm>
        </p:spPr>
        <p:txBody>
          <a:bodyPr lIns="0" rtlCol="0" anchor="b"/>
          <a:lstStyle/>
          <a:p>
            <a:pPr rtl="0"/>
            <a:r>
              <a:rPr lang="es-ES" noProof="0"/>
              <a:t>EL TÍTULO VA</a:t>
            </a:r>
            <a:br>
              <a:rPr lang="es-ES" noProof="0"/>
            </a:br>
            <a:r>
              <a:rPr lang="es-ES" noProof="0"/>
              <a:t>AQUÍ</a:t>
            </a:r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554" y="3019353"/>
            <a:ext cx="3006328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54" y="2247680"/>
            <a:ext cx="3006328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116961670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655078"/>
            <a:ext cx="4911329" cy="2831323"/>
          </a:xfrm>
        </p:spPr>
        <p:txBody>
          <a:bodyPr rtlCol="0" anchor="b">
            <a:noAutofit/>
          </a:bodyPr>
          <a:lstStyle>
            <a:lvl1pPr>
              <a:defRPr sz="4500"/>
            </a:lvl1pPr>
          </a:lstStyle>
          <a:p>
            <a:pPr rtl="0"/>
            <a:r>
              <a:rPr lang="es-ES" noProof="0"/>
              <a:t>HAGA CLIC PARA MODIFICAR EL TÍTULO DEL PATRÓN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5486400"/>
            <a:ext cx="4911329" cy="697584"/>
          </a:xfrm>
        </p:spPr>
        <p:txBody>
          <a:bodyPr rtlCol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6382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280" y="1488558"/>
            <a:ext cx="4084394" cy="27046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1280" y="4220187"/>
            <a:ext cx="4084394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26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58"/>
            <a:ext cx="7886700" cy="98694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934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58"/>
            <a:ext cx="7886700" cy="98694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5623" y="2062956"/>
            <a:ext cx="6812756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4500"/>
            </a:lvl1pPr>
            <a:lvl2pPr marL="342900" indent="0">
              <a:buNone/>
              <a:defRPr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9886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2568" y="2367778"/>
            <a:ext cx="3792320" cy="379143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3085" y="839973"/>
            <a:ext cx="3575447" cy="1342045"/>
          </a:xfrm>
        </p:spPr>
        <p:txBody>
          <a:bodyPr lIns="0" rtlCol="0" anchor="b"/>
          <a:lstStyle/>
          <a:p>
            <a:pPr rtl="0"/>
            <a:r>
              <a:rPr lang="es-ES" noProof="0"/>
              <a:t>EL TÍTULO VA</a:t>
            </a:r>
            <a:br>
              <a:rPr lang="es-ES" noProof="0"/>
            </a:br>
            <a:r>
              <a:rPr lang="es-ES" noProof="0"/>
              <a:t>AQUÍ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3085" y="3019353"/>
            <a:ext cx="3575447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3085" y="2247680"/>
            <a:ext cx="357544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1438742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0"/>
            <a:ext cx="8172450" cy="893218"/>
          </a:xfrm>
        </p:spPr>
        <p:txBody>
          <a:bodyPr rtlCol="0" anchor="b">
            <a:noAutofit/>
          </a:bodyPr>
          <a:lstStyle>
            <a:lvl1pPr algn="ctr">
              <a:defRPr sz="2700"/>
            </a:lvl1pPr>
          </a:lstStyle>
          <a:p>
            <a:pPr rtl="0"/>
            <a:r>
              <a:rPr lang="es-ES" noProof="0" dirty="0"/>
              <a:t>HAGA CLIC PARA MODIFICAR EL ESTILO DEL TÍTULO DEL PATRÓN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690688"/>
            <a:ext cx="8172450" cy="486251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914484"/>
            <a:ext cx="817245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50" spc="225">
                <a:solidFill>
                  <a:schemeClr val="tx2"/>
                </a:solidFill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3082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868896"/>
          </a:xfrm>
        </p:spPr>
        <p:txBody>
          <a:bodyPr rtlCol="0" anchor="b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856322"/>
            <a:ext cx="2949178" cy="3012666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6343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868896"/>
          </a:xfrm>
        </p:spPr>
        <p:txBody>
          <a:bodyPr rtlCol="0" anchor="b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posición de texto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856322"/>
            <a:ext cx="2949178" cy="3012666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885009" y="987427"/>
            <a:ext cx="4629150" cy="4873625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59552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or de diapositivas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ción de imagen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7" y="0"/>
            <a:ext cx="8520113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280" y="1488558"/>
            <a:ext cx="4084394" cy="27046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1280" y="4220187"/>
            <a:ext cx="4084394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41754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de sangrado compl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044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26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"/>
            <a:ext cx="851535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072985"/>
            <a:ext cx="4911329" cy="2413416"/>
          </a:xfrm>
        </p:spPr>
        <p:txBody>
          <a:bodyPr rtlCol="0" anchor="b">
            <a:noAutofit/>
          </a:bodyPr>
          <a:lstStyle>
            <a:lvl1pPr>
              <a:defRPr sz="4500"/>
            </a:lvl1pPr>
          </a:lstStyle>
          <a:p>
            <a:pPr rtl="0"/>
            <a:r>
              <a:rPr lang="es-ES" noProof="0" dirty="0"/>
              <a:t>HAGA CLIC PARA MODIFICAR EL TÍTULO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486401"/>
            <a:ext cx="4911329" cy="304800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/>
            </a:lvl1pPr>
          </a:lstStyle>
          <a:p>
            <a:pPr lvl="0" rtl="0"/>
            <a:r>
              <a:rPr lang="es-ES" noProof="0"/>
              <a:t>EL SITIO WEB VA AQUÍ</a:t>
            </a:r>
          </a:p>
        </p:txBody>
      </p:sp>
    </p:spTree>
    <p:extLst>
      <p:ext uri="{BB962C8B-B14F-4D97-AF65-F5344CB8AC3E}">
        <p14:creationId xmlns:p14="http://schemas.microsoft.com/office/powerpoint/2010/main" val="27829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oria de diapos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280" y="3259238"/>
            <a:ext cx="4084394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1280" y="6138963"/>
            <a:ext cx="4084394" cy="580815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89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553" y="786810"/>
            <a:ext cx="3006328" cy="1395208"/>
          </a:xfrm>
        </p:spPr>
        <p:txBody>
          <a:bodyPr lIns="0" rtlCol="0" anchor="b"/>
          <a:lstStyle/>
          <a:p>
            <a:pPr rtl="0"/>
            <a:r>
              <a:rPr lang="es-ES" noProof="0"/>
              <a:t>EL TÍTULO VA</a:t>
            </a:r>
            <a:br>
              <a:rPr lang="es-ES" noProof="0"/>
            </a:br>
            <a:r>
              <a:rPr lang="es-ES" noProof="0"/>
              <a:t>AQUÍ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554" y="3019353"/>
            <a:ext cx="3006328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05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9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825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825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54" y="2247680"/>
            <a:ext cx="3006328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1048734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628650" y="0"/>
            <a:ext cx="394335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054011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ú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650" y="0"/>
            <a:ext cx="851535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492" y="5829950"/>
            <a:ext cx="2668740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900"/>
            </a:lvl1pPr>
            <a:lvl2pPr marL="342900" indent="0">
              <a:buNone/>
              <a:defRPr sz="675"/>
            </a:lvl2pPr>
            <a:lvl3pPr marL="685800" indent="0">
              <a:buNone/>
              <a:defRPr sz="600"/>
            </a:lvl3pPr>
            <a:lvl4pPr marL="1028700" indent="0">
              <a:buNone/>
              <a:defRPr sz="525"/>
            </a:lvl4pPr>
            <a:lvl5pPr marL="1371600" indent="0">
              <a:buNone/>
              <a:defRPr sz="525"/>
            </a:lvl5pPr>
          </a:lstStyle>
          <a:p>
            <a:pPr lvl="0" rtl="0"/>
            <a:r>
              <a:rPr lang="es-ES" noProof="0"/>
              <a:t>El título va aquí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35" y="5250601"/>
            <a:ext cx="2659127" cy="564335"/>
          </a:xfrm>
        </p:spPr>
        <p:txBody>
          <a:bodyPr rtlCol="0">
            <a:normAutofit/>
          </a:bodyPr>
          <a:lstStyle>
            <a:lvl1pPr algn="ctr">
              <a:defRPr sz="2100"/>
            </a:lvl1pPr>
          </a:lstStyle>
          <a:p>
            <a:pPr rtl="0"/>
            <a:r>
              <a:rPr lang="es-ES" noProof="0"/>
              <a:t>EL TÍTULO VA AQUÍ</a:t>
            </a:r>
          </a:p>
        </p:txBody>
      </p:sp>
    </p:spTree>
    <p:extLst>
      <p:ext uri="{BB962C8B-B14F-4D97-AF65-F5344CB8AC3E}">
        <p14:creationId xmlns:p14="http://schemas.microsoft.com/office/powerpoint/2010/main" val="353477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628651" y="2628"/>
            <a:ext cx="8515349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/>
        </p:nvSpPr>
        <p:spPr>
          <a:xfrm>
            <a:off x="657834" y="1968285"/>
            <a:ext cx="3839184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/>
        </p:nvSpPr>
        <p:spPr>
          <a:xfrm>
            <a:off x="4959145" y="1968285"/>
            <a:ext cx="3839184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6" y="2679701"/>
            <a:ext cx="3181958" cy="645001"/>
          </a:xfrm>
        </p:spPr>
        <p:txBody>
          <a:bodyPr rtlCol="0" anchor="ctr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contenido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1576" y="3324701"/>
            <a:ext cx="3181958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00701" y="2679701"/>
            <a:ext cx="3054144" cy="645001"/>
          </a:xfrm>
        </p:spPr>
        <p:txBody>
          <a:bodyPr rtlCol="0" anchor="ctr"/>
          <a:lstStyle>
            <a:lvl1pPr marL="0" indent="0" rtl="0">
              <a:buNone/>
              <a:defRPr sz="18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contenido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00701" y="3324701"/>
            <a:ext cx="3054144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/>
        </p:nvSpPr>
        <p:spPr>
          <a:xfrm>
            <a:off x="628650" y="2679700"/>
            <a:ext cx="409575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/>
        </p:nvSpPr>
        <p:spPr>
          <a:xfrm>
            <a:off x="5057167" y="2679700"/>
            <a:ext cx="409575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350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910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E249F8-8A85-03BD-D0D7-48968B7AB1A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67" y="6088007"/>
            <a:ext cx="602134" cy="602134"/>
          </a:xfrm>
          <a:prstGeom prst="rect">
            <a:avLst/>
          </a:prstGeom>
        </p:spPr>
      </p:pic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Forma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/>
        </p:nvSpPr>
        <p:spPr>
          <a:xfrm rot="16200000">
            <a:off x="-1202803" y="4371092"/>
            <a:ext cx="3034262" cy="213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8" tIns="14288" rIns="14288" bIns="14288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1200" b="1" i="0" spc="0" noProof="0" dirty="0">
                <a:solidFill>
                  <a:srgbClr val="154A88"/>
                </a:solidFill>
                <a:latin typeface="+mj-lt"/>
                <a:cs typeface="Gill Sans" panose="020B0502020104020203" pitchFamily="34" charset="-79"/>
              </a:rPr>
              <a:t>ALTIA – GIS Y NUEVAS TECNOLOGÍAS</a:t>
            </a:r>
          </a:p>
        </p:txBody>
      </p:sp>
      <p:sp>
        <p:nvSpPr>
          <p:cNvPr id="16" name="Forma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/>
        </p:nvSpPr>
        <p:spPr>
          <a:xfrm flipV="1">
            <a:off x="314325" y="798384"/>
            <a:ext cx="1" cy="2099356"/>
          </a:xfrm>
          <a:prstGeom prst="line">
            <a:avLst/>
          </a:prstGeom>
          <a:ln w="38100">
            <a:solidFill>
              <a:srgbClr val="154A88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s-ES" sz="1125" noProof="0"/>
          </a:p>
        </p:txBody>
      </p:sp>
      <p:sp>
        <p:nvSpPr>
          <p:cNvPr id="17" name="Forma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/>
        </p:nvSpPr>
        <p:spPr>
          <a:xfrm>
            <a:off x="118798" y="77223"/>
            <a:ext cx="391055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es-ES" sz="788" noProof="0" smtClean="0">
                <a:solidFill>
                  <a:schemeClr val="tx2"/>
                </a:solidFill>
              </a:rPr>
              <a:pPr algn="ctr" rtl="0"/>
              <a:t>‹Nº›</a:t>
            </a:fld>
            <a:endParaRPr lang="es-ES" sz="788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-113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oramicas360.net/senderismo-sierra-serrella-alicant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ariosenderista.es/2019/04/15/que-hay-que-llevar-en-la-mochila-para-ir-al-monte-o-a-la-montan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50E51-939C-D01C-34EE-534388D41F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28650" y="1"/>
            <a:ext cx="851535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55079"/>
            <a:ext cx="4911329" cy="1853860"/>
          </a:xfrm>
        </p:spPr>
        <p:txBody>
          <a:bodyPr anchor="b">
            <a:normAutofit/>
          </a:bodyPr>
          <a:lstStyle/>
          <a:p>
            <a:r>
              <a:rPr lang="es-ES" sz="2000" spc="0" dirty="0">
                <a:latin typeface="Bebas Neue Book" panose="00000500000000000000" pitchFamily="50" charset="0"/>
              </a:rPr>
              <a:t>Centro de Interpretación Virtual</a:t>
            </a:r>
          </a:p>
          <a:p>
            <a:r>
              <a:rPr lang="es-ES" sz="3200" spc="0" dirty="0" err="1">
                <a:latin typeface="Bebas Neue Book" panose="00000500000000000000" pitchFamily="50" charset="0"/>
              </a:rPr>
              <a:t>Quatretondeta</a:t>
            </a:r>
            <a:r>
              <a:rPr lang="es-ES" sz="3200" spc="0" dirty="0">
                <a:latin typeface="Bebas Neue Book" panose="00000500000000000000" pitchFamily="50" charset="0"/>
              </a:rPr>
              <a:t> - Pla de la Casa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628650" y="5486401"/>
            <a:ext cx="4911329" cy="304801"/>
          </a:xfrm>
        </p:spPr>
        <p:txBody>
          <a:bodyPr>
            <a:normAutofit/>
          </a:bodyPr>
          <a:lstStyle/>
          <a:p>
            <a:r>
              <a:rPr lang="es-ES" sz="1000" dirty="0"/>
              <a:t>Propuesta de Servicios - Altia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DE0F8972-61A4-AA44-1EF3-A355DC8DF0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53" y="786810"/>
            <a:ext cx="3006328" cy="1395208"/>
          </a:xfrm>
        </p:spPr>
        <p:txBody>
          <a:bodyPr anchor="b">
            <a:normAutofit/>
          </a:bodyPr>
          <a:lstStyle/>
          <a:p>
            <a:r>
              <a:rPr dirty="0" err="1">
                <a:latin typeface="Bebas Neue Book" panose="00000500000000000000" pitchFamily="50" charset="0"/>
              </a:rPr>
              <a:t>Contexto</a:t>
            </a:r>
            <a:r>
              <a:rPr dirty="0">
                <a:latin typeface="Bebas Neue Book" panose="00000500000000000000" pitchFamily="50" charset="0"/>
              </a:rPr>
              <a:t> del Proyecto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996554" y="2375219"/>
            <a:ext cx="3006328" cy="3099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/>
              <a:t>Destino</a:t>
            </a:r>
            <a:r>
              <a:rPr dirty="0"/>
              <a:t>: </a:t>
            </a:r>
            <a:r>
              <a:rPr dirty="0" err="1"/>
              <a:t>Quatretondeta</a:t>
            </a:r>
            <a:r>
              <a:rPr dirty="0"/>
              <a:t> (Alicante), </a:t>
            </a:r>
            <a:r>
              <a:rPr dirty="0" err="1"/>
              <a:t>entorno</a:t>
            </a:r>
            <a:r>
              <a:rPr dirty="0"/>
              <a:t> natural y patrimonial</a:t>
            </a:r>
          </a:p>
          <a:p>
            <a:pPr marL="0" indent="0">
              <a:buNone/>
            </a:pPr>
            <a:r>
              <a:rPr b="1" dirty="0"/>
              <a:t>Rutas</a:t>
            </a:r>
            <a:r>
              <a:rPr dirty="0"/>
              <a:t>: PR-CV 24 (Pla de la Casa) con </a:t>
            </a:r>
            <a:r>
              <a:rPr dirty="0" err="1"/>
              <a:t>hitos</a:t>
            </a:r>
            <a:r>
              <a:rPr dirty="0"/>
              <a:t> </a:t>
            </a:r>
            <a:r>
              <a:rPr dirty="0" err="1"/>
              <a:t>singulares</a:t>
            </a:r>
            <a:endParaRPr dirty="0"/>
          </a:p>
          <a:p>
            <a:pPr marL="0" indent="0">
              <a:buNone/>
            </a:pPr>
            <a:r>
              <a:rPr b="1" dirty="0" err="1"/>
              <a:t>Oportunidad</a:t>
            </a:r>
            <a:r>
              <a:rPr dirty="0"/>
              <a:t>: Centro de </a:t>
            </a:r>
            <a:r>
              <a:rPr dirty="0" err="1"/>
              <a:t>Interpretación</a:t>
            </a:r>
            <a:r>
              <a:rPr dirty="0"/>
              <a:t> Virtual (VR + 360º + GIS + CGI)</a:t>
            </a:r>
            <a:endParaRPr lang="es-ES" dirty="0"/>
          </a:p>
          <a:p>
            <a:pPr marL="0" indent="0">
              <a:buNone/>
            </a:pPr>
            <a:r>
              <a:rPr b="1" dirty="0" err="1"/>
              <a:t>Objetivo</a:t>
            </a:r>
            <a:r>
              <a:rPr dirty="0"/>
              <a:t>: </a:t>
            </a:r>
            <a:r>
              <a:rPr dirty="0" err="1"/>
              <a:t>atraer</a:t>
            </a:r>
            <a:r>
              <a:rPr dirty="0"/>
              <a:t> turismo rural, </a:t>
            </a:r>
            <a:r>
              <a:rPr dirty="0" err="1"/>
              <a:t>digitalizar</a:t>
            </a:r>
            <a:r>
              <a:rPr dirty="0"/>
              <a:t> la </a:t>
            </a:r>
            <a:r>
              <a:rPr dirty="0" err="1"/>
              <a:t>experiencia</a:t>
            </a:r>
            <a:r>
              <a:rPr dirty="0"/>
              <a:t>, </a:t>
            </a:r>
            <a:r>
              <a:rPr dirty="0" err="1"/>
              <a:t>generar</a:t>
            </a:r>
            <a:r>
              <a:rPr dirty="0"/>
              <a:t> material </a:t>
            </a:r>
            <a:r>
              <a:rPr dirty="0" err="1"/>
              <a:t>promocional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046DE6CC-24B7-17C2-2D0F-B8D514E0CC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53" y="786810"/>
            <a:ext cx="3006328" cy="1395208"/>
          </a:xfrm>
        </p:spPr>
        <p:txBody>
          <a:bodyPr anchor="b">
            <a:normAutofit fontScale="90000"/>
          </a:bodyPr>
          <a:lstStyle/>
          <a:p>
            <a:r>
              <a:rPr lang="es-ES" sz="3100" spc="0" dirty="0">
                <a:latin typeface="Bebas Neue Book" panose="00000500000000000000" pitchFamily="50" charset="0"/>
              </a:rPr>
              <a:t>Servicios que podemos ofrecer en el ámbito del proyecto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055112" y="2541883"/>
            <a:ext cx="3006328" cy="309915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s-ES" sz="1000" b="1" dirty="0"/>
              <a:t>Centro de Interpretación Virtual </a:t>
            </a:r>
            <a:r>
              <a:rPr lang="es-ES" sz="1000" dirty="0"/>
              <a:t>(15.000–20.000 €)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s-ES" sz="1000" b="1" dirty="0"/>
              <a:t>Material por Ruta interactiva: </a:t>
            </a:r>
            <a:r>
              <a:rPr lang="es-ES" sz="1000" dirty="0"/>
              <a:t>vistas 360, vídeos y fotos (6.000–9.000 € por ruta)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s-ES" sz="1000" b="1" dirty="0"/>
              <a:t>Recreaciones históricas, video CGI</a:t>
            </a:r>
            <a:r>
              <a:rPr lang="es-ES" sz="1000" dirty="0"/>
              <a:t> (Castillo, Pozo de Nieve) (4.000 – 8.000 € cada una)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s-ES" sz="1000" b="1" dirty="0"/>
              <a:t>Smart Video</a:t>
            </a:r>
            <a:r>
              <a:rPr lang="es-ES" sz="1000" dirty="0"/>
              <a:t>: vídeos 360 + GIS (4.500–6.000 €)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s-ES" sz="1000" b="1" dirty="0"/>
              <a:t>Contenidos especiales </a:t>
            </a:r>
            <a:r>
              <a:rPr lang="es-ES" sz="1000" dirty="0"/>
              <a:t>(Sala de cine, videos CGI, </a:t>
            </a:r>
            <a:r>
              <a:rPr lang="es-ES" sz="1000" dirty="0" err="1"/>
              <a:t>making</a:t>
            </a:r>
            <a:r>
              <a:rPr lang="es-ES" sz="1000" dirty="0"/>
              <a:t> </a:t>
            </a:r>
            <a:r>
              <a:rPr lang="es-ES" sz="1000" dirty="0" err="1"/>
              <a:t>of</a:t>
            </a:r>
            <a:r>
              <a:rPr lang="es-ES" sz="1000" dirty="0"/>
              <a:t>) (2.500–3.500 €)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s-ES" sz="1000" b="1" dirty="0"/>
              <a:t>Servicios transversales</a:t>
            </a:r>
            <a:r>
              <a:rPr lang="es-ES" sz="1000" dirty="0"/>
              <a:t>: multilingüe, formación, mantenimiento (3.000–4.000 € / primer año)</a:t>
            </a:r>
          </a:p>
          <a:p>
            <a:pPr>
              <a:lnSpc>
                <a:spcPct val="140000"/>
              </a:lnSpc>
            </a:pPr>
            <a:endParaRPr lang="es-E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3A812EB6-DA70-71CB-17D1-13422C9511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4572000" y="0"/>
            <a:ext cx="457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53" y="786810"/>
            <a:ext cx="3006328" cy="1395208"/>
          </a:xfrm>
        </p:spPr>
        <p:txBody>
          <a:bodyPr anchor="b">
            <a:normAutofit/>
          </a:bodyPr>
          <a:lstStyle/>
          <a:p>
            <a:r>
              <a:rPr lang="es-ES" sz="3100" dirty="0">
                <a:latin typeface="Bebas Neue Book" panose="00000500000000000000" pitchFamily="50" charset="0"/>
              </a:rPr>
              <a:t>Recreaciones Históricas en CGI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996554" y="2348192"/>
            <a:ext cx="3006328" cy="3099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/>
              <a:t>Castillo de </a:t>
            </a:r>
            <a:r>
              <a:rPr b="1" dirty="0" err="1"/>
              <a:t>Xeroles</a:t>
            </a:r>
            <a:r>
              <a:rPr b="1" dirty="0"/>
              <a:t> </a:t>
            </a:r>
            <a:r>
              <a:rPr dirty="0" err="1"/>
              <a:t>reconstruido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3D</a:t>
            </a:r>
          </a:p>
          <a:p>
            <a:pPr marL="0" indent="0">
              <a:buNone/>
            </a:pPr>
            <a:r>
              <a:rPr b="1" dirty="0"/>
              <a:t>Pozo de </a:t>
            </a:r>
            <a:r>
              <a:rPr b="1" dirty="0" err="1"/>
              <a:t>nieve</a:t>
            </a:r>
            <a:r>
              <a:rPr b="1" dirty="0"/>
              <a:t> </a:t>
            </a:r>
            <a:r>
              <a:rPr dirty="0"/>
              <a:t>con </a:t>
            </a:r>
            <a:r>
              <a:rPr dirty="0" err="1"/>
              <a:t>simulación</a:t>
            </a:r>
            <a:r>
              <a:rPr dirty="0"/>
              <a:t> del </a:t>
            </a:r>
            <a:r>
              <a:rPr dirty="0" err="1"/>
              <a:t>proceso</a:t>
            </a:r>
            <a:r>
              <a:rPr dirty="0"/>
              <a:t> histórico de </a:t>
            </a:r>
            <a:r>
              <a:rPr dirty="0" err="1"/>
              <a:t>almacenaje</a:t>
            </a:r>
            <a:endParaRPr dirty="0"/>
          </a:p>
          <a:p>
            <a:pPr marL="0" indent="0">
              <a:buNone/>
            </a:pPr>
            <a:r>
              <a:rPr b="1" dirty="0"/>
              <a:t>Clips CGI </a:t>
            </a:r>
            <a:r>
              <a:rPr b="1" dirty="0" err="1"/>
              <a:t>inmersivos</a:t>
            </a:r>
            <a:r>
              <a:rPr b="1" dirty="0"/>
              <a:t> </a:t>
            </a:r>
            <a:r>
              <a:rPr dirty="0" err="1"/>
              <a:t>preparados</a:t>
            </a:r>
            <a:r>
              <a:rPr dirty="0"/>
              <a:t> para redes </a:t>
            </a:r>
            <a:r>
              <a:rPr dirty="0" err="1"/>
              <a:t>sociales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Hombre parado en una montaña&#10;&#10;El contenido generado por IA puede ser incorrecto.">
            <a:extLst>
              <a:ext uri="{FF2B5EF4-FFF2-40B4-BE49-F238E27FC236}">
                <a16:creationId xmlns:a16="http://schemas.microsoft.com/office/drawing/2014/main" id="{1316BCDE-E379-DF4A-5AD9-C303F0FCF7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53" y="786810"/>
            <a:ext cx="3006328" cy="1395208"/>
          </a:xfrm>
        </p:spPr>
        <p:txBody>
          <a:bodyPr anchor="b">
            <a:normAutofit/>
          </a:bodyPr>
          <a:lstStyle/>
          <a:p>
            <a:r>
              <a:rPr sz="2800" dirty="0">
                <a:latin typeface="Bebas Neue Book" panose="00000500000000000000" pitchFamily="50" charset="0"/>
              </a:rPr>
              <a:t>Smart Video (360</a:t>
            </a:r>
            <a:r>
              <a:rPr lang="es-ES" sz="2800" dirty="0"/>
              <a:t>º</a:t>
            </a:r>
            <a:r>
              <a:rPr sz="2800" dirty="0">
                <a:latin typeface="Bebas Neue Book" panose="00000500000000000000" pitchFamily="50" charset="0"/>
              </a:rPr>
              <a:t> + GIS)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996554" y="2316662"/>
            <a:ext cx="3006328" cy="3099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 err="1"/>
              <a:t>Grabación</a:t>
            </a:r>
            <a:r>
              <a:rPr b="1" dirty="0"/>
              <a:t> 360º </a:t>
            </a:r>
            <a:r>
              <a:rPr dirty="0" err="1"/>
              <a:t>en</a:t>
            </a:r>
            <a:r>
              <a:rPr dirty="0"/>
              <a:t> puntos clave de la </a:t>
            </a:r>
            <a:r>
              <a:rPr dirty="0" err="1"/>
              <a:t>ruta</a:t>
            </a:r>
            <a:endParaRPr lang="es-ES" dirty="0"/>
          </a:p>
          <a:p>
            <a:pPr marL="0" indent="0">
              <a:buNone/>
            </a:pPr>
            <a:r>
              <a:rPr lang="es-ES" b="1" dirty="0"/>
              <a:t>Visualización</a:t>
            </a:r>
            <a:r>
              <a:rPr lang="es-ES" dirty="0"/>
              <a:t> GIS de toda la ruta</a:t>
            </a:r>
            <a:endParaRPr dirty="0"/>
          </a:p>
          <a:p>
            <a:pPr marL="0" indent="0">
              <a:buNone/>
            </a:pPr>
            <a:r>
              <a:rPr b="1" dirty="0" err="1"/>
              <a:t>Sincronización</a:t>
            </a:r>
            <a:r>
              <a:rPr b="1" dirty="0"/>
              <a:t> con </a:t>
            </a:r>
            <a:r>
              <a:rPr b="1" dirty="0" err="1"/>
              <a:t>mapa</a:t>
            </a:r>
            <a:r>
              <a:rPr b="1" dirty="0"/>
              <a:t> GIS </a:t>
            </a:r>
            <a:r>
              <a:rPr dirty="0" err="1"/>
              <a:t>interactivo</a:t>
            </a:r>
            <a:endParaRPr dirty="0"/>
          </a:p>
          <a:p>
            <a:pPr marL="0" indent="0">
              <a:buNone/>
            </a:pPr>
            <a:r>
              <a:rPr b="1" dirty="0" err="1"/>
              <a:t>Experiencia</a:t>
            </a:r>
            <a:r>
              <a:rPr b="1" dirty="0"/>
              <a:t> </a:t>
            </a:r>
            <a:r>
              <a:rPr b="1" dirty="0" err="1"/>
              <a:t>inmersiva</a:t>
            </a:r>
            <a:r>
              <a:rPr b="1" dirty="0"/>
              <a:t> y </a:t>
            </a:r>
            <a:r>
              <a:rPr b="1" dirty="0" err="1"/>
              <a:t>georreferenciada</a:t>
            </a:r>
            <a:endParaRPr b="1" dirty="0"/>
          </a:p>
          <a:p>
            <a:pPr marL="0" indent="0">
              <a:buNone/>
            </a:pPr>
            <a:r>
              <a:rPr b="1" dirty="0" err="1"/>
              <a:t>Precio</a:t>
            </a:r>
            <a:r>
              <a:rPr b="1" dirty="0"/>
              <a:t> pack 5 </a:t>
            </a:r>
            <a:r>
              <a:rPr b="1" dirty="0" err="1"/>
              <a:t>vídeos</a:t>
            </a:r>
            <a:r>
              <a:rPr b="1" dirty="0"/>
              <a:t> 360</a:t>
            </a:r>
            <a:r>
              <a:rPr dirty="0"/>
              <a:t>: </a:t>
            </a:r>
            <a:r>
              <a:rPr lang="es-ES" dirty="0"/>
              <a:t>5.000 </a:t>
            </a:r>
            <a:r>
              <a:rPr dirty="0"/>
              <a:t>–</a:t>
            </a:r>
            <a:r>
              <a:rPr lang="es-ES" dirty="0"/>
              <a:t> 10</a:t>
            </a:r>
            <a:r>
              <a:rPr dirty="0"/>
              <a:t>.000 €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33DDB7-8EF8-2D29-7E2D-C8B6A8C061CF}"/>
              </a:ext>
            </a:extLst>
          </p:cNvPr>
          <p:cNvSpPr txBox="1"/>
          <p:nvPr/>
        </p:nvSpPr>
        <p:spPr>
          <a:xfrm>
            <a:off x="4572000" y="6858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diariosenderista.es/2019/04/15/que-hay-que-llevar-en-la-mochila-para-ir-al-monte-o-a-la-montana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-sa/3.0/"/>
              </a:rPr>
              <a:t>CC BY-SA-NC</a:t>
            </a:r>
            <a:endParaRPr lang="es-ES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53" y="786810"/>
            <a:ext cx="3006328" cy="1395208"/>
          </a:xfrm>
        </p:spPr>
        <p:txBody>
          <a:bodyPr anchor="b">
            <a:normAutofit/>
          </a:bodyPr>
          <a:lstStyle/>
          <a:p>
            <a:r>
              <a:rPr dirty="0">
                <a:latin typeface="Bebas Neue Book" panose="00000500000000000000" pitchFamily="50" charset="0"/>
              </a:rPr>
              <a:t>Espacio Cine Virtual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996553" y="2280625"/>
            <a:ext cx="3006328" cy="3099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 err="1"/>
              <a:t>Proyección</a:t>
            </a:r>
            <a:r>
              <a:rPr b="1" dirty="0"/>
              <a:t> </a:t>
            </a:r>
            <a:r>
              <a:rPr lang="es-ES" b="1" dirty="0"/>
              <a:t>del </a:t>
            </a:r>
            <a:r>
              <a:rPr lang="es-ES" b="1" dirty="0" err="1"/>
              <a:t>trailer</a:t>
            </a:r>
            <a:r>
              <a:rPr lang="es-ES" b="1" dirty="0"/>
              <a:t> </a:t>
            </a:r>
            <a:r>
              <a:rPr lang="es-ES" dirty="0"/>
              <a:t>de la película </a:t>
            </a:r>
            <a:r>
              <a:rPr lang="es-ES" dirty="0" err="1">
                <a:latin typeface="Bebas Neue Book" panose="00000500000000000000" pitchFamily="50" charset="0"/>
              </a:rPr>
              <a:t>Quatretondeta</a:t>
            </a:r>
            <a:r>
              <a:rPr lang="es-ES" dirty="0">
                <a:latin typeface="Bebas Neue Book" panose="00000500000000000000" pitchFamily="50" charset="0"/>
              </a:rPr>
              <a:t>  </a:t>
            </a:r>
            <a:r>
              <a:rPr lang="es-ES" dirty="0"/>
              <a:t>en sala especial en el Centro de </a:t>
            </a:r>
            <a:r>
              <a:rPr lang="es-ES" dirty="0" err="1"/>
              <a:t>Interpretacion</a:t>
            </a:r>
            <a:r>
              <a:rPr lang="es-ES" dirty="0"/>
              <a:t> en Realidad Virtual</a:t>
            </a:r>
          </a:p>
          <a:p>
            <a:pPr marL="0" indent="0">
              <a:buNone/>
            </a:pPr>
            <a:r>
              <a:rPr b="1" dirty="0"/>
              <a:t>Mapa GIS </a:t>
            </a:r>
            <a:r>
              <a:rPr dirty="0"/>
              <a:t>con </a:t>
            </a:r>
            <a:r>
              <a:rPr dirty="0" err="1"/>
              <a:t>localización</a:t>
            </a:r>
            <a:r>
              <a:rPr dirty="0"/>
              <a:t> de </a:t>
            </a:r>
            <a:r>
              <a:rPr dirty="0" err="1"/>
              <a:t>escenas</a:t>
            </a:r>
            <a:endParaRPr dirty="0"/>
          </a:p>
          <a:p>
            <a:pPr marL="0" indent="0">
              <a:buNone/>
            </a:pPr>
            <a:r>
              <a:rPr b="1" dirty="0"/>
              <a:t>Galería multimedia </a:t>
            </a:r>
            <a:r>
              <a:rPr dirty="0"/>
              <a:t>con </a:t>
            </a:r>
            <a:r>
              <a:rPr dirty="0" err="1"/>
              <a:t>fotos</a:t>
            </a:r>
            <a:r>
              <a:rPr dirty="0"/>
              <a:t>, storyboards y material extra</a:t>
            </a:r>
          </a:p>
          <a:p>
            <a:endParaRPr dirty="0"/>
          </a:p>
        </p:txBody>
      </p:sp>
      <p:pic>
        <p:nvPicPr>
          <p:cNvPr id="15" name="Marcador de posición de imagen 14" descr="Persona con auriculares VR">
            <a:extLst>
              <a:ext uri="{FF2B5EF4-FFF2-40B4-BE49-F238E27FC236}">
                <a16:creationId xmlns:a16="http://schemas.microsoft.com/office/drawing/2014/main" id="{AD1C289A-22EA-D700-C3A1-9EAF98AC2B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03366ABB-D045-7A7A-C168-1105A30654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53" y="786810"/>
            <a:ext cx="3006328" cy="1395208"/>
          </a:xfrm>
        </p:spPr>
        <p:txBody>
          <a:bodyPr anchor="b">
            <a:normAutofit/>
          </a:bodyPr>
          <a:lstStyle/>
          <a:p>
            <a:r>
              <a:rPr lang="es-ES" sz="3100" dirty="0">
                <a:latin typeface="Bebas Neue Book" panose="00000500000000000000" pitchFamily="50" charset="0"/>
              </a:rPr>
              <a:t>Valor Añadido para </a:t>
            </a:r>
            <a:r>
              <a:rPr lang="es-ES" sz="3100" dirty="0" err="1">
                <a:latin typeface="Bebas Neue Book" panose="00000500000000000000" pitchFamily="50" charset="0"/>
              </a:rPr>
              <a:t>Quatretondeta</a:t>
            </a:r>
            <a:endParaRPr lang="es-ES" sz="3100" dirty="0">
              <a:latin typeface="Bebas Neue Book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032590" y="2429272"/>
            <a:ext cx="3006328" cy="3099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 err="1"/>
              <a:t>Diferenciación</a:t>
            </a:r>
            <a:r>
              <a:rPr dirty="0"/>
              <a:t> </a:t>
            </a:r>
            <a:r>
              <a:rPr dirty="0" err="1"/>
              <a:t>frente</a:t>
            </a:r>
            <a:r>
              <a:rPr dirty="0"/>
              <a:t> a </a:t>
            </a:r>
            <a:r>
              <a:rPr dirty="0" err="1"/>
              <a:t>otras</a:t>
            </a:r>
            <a:r>
              <a:rPr dirty="0"/>
              <a:t> </a:t>
            </a:r>
            <a:r>
              <a:rPr dirty="0" err="1"/>
              <a:t>rutas</a:t>
            </a:r>
            <a:r>
              <a:rPr dirty="0"/>
              <a:t> de la </a:t>
            </a:r>
            <a:r>
              <a:rPr dirty="0" err="1"/>
              <a:t>Comunitat</a:t>
            </a:r>
            <a:r>
              <a:rPr dirty="0"/>
              <a:t> Valenciana</a:t>
            </a:r>
          </a:p>
          <a:p>
            <a:pPr marL="0" indent="0">
              <a:buNone/>
            </a:pPr>
            <a:r>
              <a:rPr b="1" dirty="0"/>
              <a:t>Material </a:t>
            </a:r>
            <a:r>
              <a:rPr b="1" dirty="0" err="1"/>
              <a:t>permanente</a:t>
            </a:r>
            <a:r>
              <a:rPr b="1" dirty="0"/>
              <a:t> </a:t>
            </a:r>
            <a:r>
              <a:rPr dirty="0"/>
              <a:t>para ferias, webs, redes y </a:t>
            </a:r>
            <a:r>
              <a:rPr dirty="0" err="1"/>
              <a:t>oficinas</a:t>
            </a:r>
            <a:r>
              <a:rPr dirty="0"/>
              <a:t> de turismo</a:t>
            </a:r>
          </a:p>
          <a:p>
            <a:pPr marL="0" indent="0">
              <a:buNone/>
            </a:pPr>
            <a:r>
              <a:rPr b="1" dirty="0" err="1"/>
              <a:t>Experiencia</a:t>
            </a:r>
            <a:r>
              <a:rPr b="1" dirty="0"/>
              <a:t> </a:t>
            </a:r>
            <a:r>
              <a:rPr b="1" dirty="0" err="1"/>
              <a:t>atractiva</a:t>
            </a:r>
            <a:r>
              <a:rPr b="1" dirty="0"/>
              <a:t> y </a:t>
            </a:r>
            <a:r>
              <a:rPr b="1" dirty="0" err="1"/>
              <a:t>accesible</a:t>
            </a:r>
            <a:r>
              <a:rPr b="1" dirty="0"/>
              <a:t> </a:t>
            </a:r>
            <a:r>
              <a:rPr dirty="0"/>
              <a:t>para </a:t>
            </a:r>
            <a:r>
              <a:rPr dirty="0" err="1"/>
              <a:t>turistas</a:t>
            </a:r>
            <a:r>
              <a:rPr dirty="0"/>
              <a:t> y </a:t>
            </a:r>
            <a:r>
              <a:rPr dirty="0" err="1"/>
              <a:t>escolares</a:t>
            </a:r>
            <a:endParaRPr dirty="0"/>
          </a:p>
          <a:p>
            <a:pPr marL="0" indent="0">
              <a:buNone/>
            </a:pPr>
            <a:r>
              <a:rPr b="1" dirty="0" err="1"/>
              <a:t>Visibilidad</a:t>
            </a:r>
            <a:r>
              <a:rPr b="1" dirty="0"/>
              <a:t> y </a:t>
            </a:r>
            <a:r>
              <a:rPr b="1" dirty="0" err="1"/>
              <a:t>notoriedad</a:t>
            </a:r>
            <a:r>
              <a:rPr b="1"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destino</a:t>
            </a:r>
            <a:r>
              <a:rPr dirty="0"/>
              <a:t> </a:t>
            </a:r>
            <a:r>
              <a:rPr dirty="0" err="1"/>
              <a:t>innovador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Primer plano de las manos de una mujer tecleando y usando un trackpad en un portátil con una taza">
            <a:extLst>
              <a:ext uri="{FF2B5EF4-FFF2-40B4-BE49-F238E27FC236}">
                <a16:creationId xmlns:a16="http://schemas.microsoft.com/office/drawing/2014/main" id="{3D7FAF84-AB9C-D5B2-389A-F8488DDD2D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53" y="786810"/>
            <a:ext cx="3006328" cy="1395208"/>
          </a:xfrm>
        </p:spPr>
        <p:txBody>
          <a:bodyPr anchor="b">
            <a:normAutofit/>
          </a:bodyPr>
          <a:lstStyle/>
          <a:p>
            <a:r>
              <a:rPr lang="es-ES" sz="3100" dirty="0">
                <a:latin typeface="Bebas Neue Book" panose="00000500000000000000" pitchFamily="50" charset="0"/>
              </a:rPr>
              <a:t>Presupuesto Global (estimación)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996553" y="2429273"/>
            <a:ext cx="3006328" cy="3099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/>
              <a:t>Centro VR + </a:t>
            </a:r>
            <a:r>
              <a:rPr b="1" dirty="0" err="1"/>
              <a:t>rutas</a:t>
            </a:r>
            <a:r>
              <a:rPr b="1" dirty="0"/>
              <a:t> + CGI + smart video + cine + </a:t>
            </a:r>
            <a:r>
              <a:rPr b="1" dirty="0" err="1"/>
              <a:t>mantenimiento</a:t>
            </a:r>
            <a:endParaRPr b="1" dirty="0"/>
          </a:p>
          <a:p>
            <a:pPr marL="0" indent="0">
              <a:buNone/>
            </a:pPr>
            <a:r>
              <a:rPr b="1" dirty="0"/>
              <a:t>Total </a:t>
            </a:r>
            <a:r>
              <a:rPr b="1" dirty="0" err="1"/>
              <a:t>proyecto</a:t>
            </a:r>
            <a:r>
              <a:rPr b="1" dirty="0"/>
              <a:t> integral</a:t>
            </a:r>
            <a:r>
              <a:rPr dirty="0"/>
              <a:t>: 25.000 – 35.000 €</a:t>
            </a:r>
            <a:r>
              <a:rPr lang="es-ES" dirty="0"/>
              <a:t>, incluyendo Centro de Interpretación en Realidad Virtual.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ueva plantilla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eva plantilla.potx" id="{2C596F30-C30C-4557-9F71-72D77FBDACDD}" vid="{CAE46710-B4DF-4CF5-AF23-38C275E7E2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 plantilla</Template>
  <TotalTime>48</TotalTime>
  <Words>355</Words>
  <Application>Microsoft Office PowerPoint</Application>
  <PresentationFormat>Presentación en pantalla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Bebas Neue Book</vt:lpstr>
      <vt:lpstr>Gill Sans MT</vt:lpstr>
      <vt:lpstr>Gill Sans Nova Light</vt:lpstr>
      <vt:lpstr>Helvetica Light</vt:lpstr>
      <vt:lpstr>Wingdings</vt:lpstr>
      <vt:lpstr>nueva plantilla</vt:lpstr>
      <vt:lpstr>Centro de Interpretación Virtual Quatretondeta - Pla de la Casa</vt:lpstr>
      <vt:lpstr>Contexto del Proyecto</vt:lpstr>
      <vt:lpstr>Servicios que podemos ofrecer en el ámbito del proyecto</vt:lpstr>
      <vt:lpstr>Recreaciones Históricas en CGI</vt:lpstr>
      <vt:lpstr>Smart Video (360º + GIS)</vt:lpstr>
      <vt:lpstr>Espacio Cine Virtual</vt:lpstr>
      <vt:lpstr>Valor Añadido para Quatretondeta</vt:lpstr>
      <vt:lpstr>Presupuesto Global (estimación)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Francisco Navas Posada</dc:creator>
  <cp:keywords/>
  <dc:description>generated using python-pptx</dc:description>
  <cp:lastModifiedBy>Pako Navas Posada</cp:lastModifiedBy>
  <cp:revision>3</cp:revision>
  <dcterms:created xsi:type="dcterms:W3CDTF">2013-01-27T09:14:16Z</dcterms:created>
  <dcterms:modified xsi:type="dcterms:W3CDTF">2025-08-26T10:12:11Z</dcterms:modified>
  <cp:category/>
</cp:coreProperties>
</file>